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8"/>
  </p:notesMasterIdLst>
  <p:sldIdLst>
    <p:sldId id="256" r:id="rId2"/>
    <p:sldId id="271" r:id="rId3"/>
    <p:sldId id="262" r:id="rId4"/>
    <p:sldId id="257" r:id="rId5"/>
    <p:sldId id="258" r:id="rId6"/>
    <p:sldId id="260" r:id="rId7"/>
    <p:sldId id="272" r:id="rId8"/>
    <p:sldId id="270" r:id="rId9"/>
    <p:sldId id="261" r:id="rId10"/>
    <p:sldId id="275" r:id="rId11"/>
    <p:sldId id="276" r:id="rId12"/>
    <p:sldId id="269" r:id="rId13"/>
    <p:sldId id="274" r:id="rId14"/>
    <p:sldId id="263" r:id="rId15"/>
    <p:sldId id="264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0D0D"/>
    <a:srgbClr val="6D3824"/>
    <a:srgbClr val="F5F5F5"/>
    <a:srgbClr val="702613"/>
    <a:srgbClr val="000000"/>
    <a:srgbClr val="FFC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FB904-3756-D0D5-8494-4AF02E0654B7}" v="190" dt="2025-04-04T04:19:37.185"/>
    <p1510:client id="{11C49487-07E9-C960-52D9-7F0C8EF8EC9D}" v="663" dt="2025-04-04T04:17:50.911"/>
    <p1510:client id="{1950C455-DFEF-71A3-5941-6621E972AEE6}" v="48" dt="2025-04-04T20:10:11.474"/>
    <p1510:client id="{21160A90-C7BC-D201-3529-52D1F9297C44}" v="206" dt="2025-04-05T05:46:30.278"/>
    <p1510:client id="{21947466-CDB1-EDE5-3C77-7C496C994746}" v="56" dt="2025-04-04T08:59:30.134"/>
    <p1510:client id="{3349B3A5-0344-804C-DBEF-075338E65938}" v="302" dt="2025-04-04T05:41:10.536"/>
    <p1510:client id="{543361A1-FF91-48A4-0B1E-5FE4215C0EE8}" v="240" dt="2025-04-05T06:02:39.376"/>
    <p1510:client id="{68DA2139-0181-FC7F-4FCB-A273CFE803FB}" v="32" dt="2025-04-04T22:21:56.418"/>
    <p1510:client id="{7B4208A8-9B4F-7E91-FAD9-3E4F292AABF0}" v="12" dt="2025-04-04T16:16:24.467"/>
    <p1510:client id="{7DCD7E6E-27F9-6CAE-5C98-8C8E97DD223D}" v="16" dt="2025-04-04T23:47:51.420"/>
    <p1510:client id="{B5805009-0B7A-95BA-E65D-49397A65A9E9}" v="97" dt="2025-04-04T23:00:30.177"/>
    <p1510:client id="{BE3B24E2-47CE-C9F5-801F-38C36E1B9492}" v="600" dt="2025-04-03T21:40:41.418"/>
    <p1510:client id="{EC019751-6D6A-588E-BEC0-0D42F9CE8652}" v="68" dt="2025-04-05T05:56:48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D2962-C8BF-49D4-90CB-A1F1192C6581}" type="datetimeFigureOut"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C9BF7-55AD-4BB8-B5F1-34FD7C9F12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4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https://www.earth.com/news/mars-surface-contains-more-organic-matter-than-previously-believed/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C9BF7-55AD-4BB8-B5F1-34FD7C9F126F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1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667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9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3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6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9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8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7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3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1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azon.com/dp/B07D73V3ST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spaceresourcetech.com/products/mgs-1-mars-global-simulant?srsltid=AfmBOop-MbJ4Fqalr6-3AcYP0wIoBWCbusn8xNuB8harGulMVt1t3Mc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621" y="4757321"/>
            <a:ext cx="9695144" cy="174507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algn="ctr"/>
            <a:r>
              <a:rPr lang="en-US"/>
              <a:t>Skylar Catania &amp; Taylor Alger</a:t>
            </a:r>
          </a:p>
          <a:p>
            <a:pPr algn="ctr"/>
            <a:r>
              <a:rPr lang="en-US"/>
              <a:t>Mentor: Lorena Caballero</a:t>
            </a:r>
          </a:p>
          <a:p>
            <a:pPr algn="ctr"/>
            <a:r>
              <a:rPr lang="en-US"/>
              <a:t>Arizona NASA Space Grant Statewide Student Symposium</a:t>
            </a:r>
          </a:p>
          <a:p>
            <a:pPr algn="ctr"/>
            <a:r>
              <a:rPr lang="en-US"/>
              <a:t>Scottsdale, Arizona</a:t>
            </a:r>
          </a:p>
          <a:p>
            <a:pPr algn="ctr"/>
            <a:r>
              <a:rPr lang="en-US"/>
              <a:t>April 19, 2025</a:t>
            </a:r>
          </a:p>
          <a:p>
            <a:pPr algn="ctr"/>
            <a:endParaRPr lang="en-US"/>
          </a:p>
        </p:txBody>
      </p:sp>
      <p:pic>
        <p:nvPicPr>
          <p:cNvPr id="8" name="Picture 7" descr="AZSGC_sunset">
            <a:extLst>
              <a:ext uri="{FF2B5EF4-FFF2-40B4-BE49-F238E27FC236}">
                <a16:creationId xmlns:a16="http://schemas.microsoft.com/office/drawing/2014/main" id="{4867B9AF-5B15-D519-FE7B-A917A964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6" t="165" r="5682" b="-287"/>
          <a:stretch/>
        </p:blipFill>
        <p:spPr>
          <a:xfrm>
            <a:off x="8951768" y="165"/>
            <a:ext cx="861149" cy="1716586"/>
          </a:xfrm>
          <a:prstGeom prst="rect">
            <a:avLst/>
          </a:prstGeom>
        </p:spPr>
      </p:pic>
      <p:pic>
        <p:nvPicPr>
          <p:cNvPr id="9" name="Picture 8" descr="nasa-logo">
            <a:extLst>
              <a:ext uri="{FF2B5EF4-FFF2-40B4-BE49-F238E27FC236}">
                <a16:creationId xmlns:a16="http://schemas.microsoft.com/office/drawing/2014/main" id="{AD9FB35E-0062-75E6-4EAB-691B9217D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135" y="-192"/>
            <a:ext cx="2028825" cy="171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17107C-2915-5650-7152-019FDB841EC8}"/>
              </a:ext>
            </a:extLst>
          </p:cNvPr>
          <p:cNvSpPr txBox="1"/>
          <p:nvPr/>
        </p:nvSpPr>
        <p:spPr>
          <a:xfrm>
            <a:off x="1427268" y="2233550"/>
            <a:ext cx="934289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4000" b="1"/>
              <a:t>Cultivation of Nutrient-Dense Plants in Amended Mars Global Simulant (MGS-1) for Martian Use</a:t>
            </a:r>
            <a:endParaRPr lang="en" sz="4000">
              <a:latin typeface="Arial"/>
              <a:cs typeface="Arial"/>
            </a:endParaRPr>
          </a:p>
        </p:txBody>
      </p:sp>
      <p:pic>
        <p:nvPicPr>
          <p:cNvPr id="2" name="Picture 1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0396625-A085-0EC4-13D6-A71CAE07C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" y="-25097"/>
            <a:ext cx="8677275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4A55D-892B-ED91-8946-AE5F711B9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E12FAB-9F19-A882-A6DE-533841963D7C}"/>
              </a:ext>
            </a:extLst>
          </p:cNvPr>
          <p:cNvSpPr/>
          <p:nvPr/>
        </p:nvSpPr>
        <p:spPr>
          <a:xfrm>
            <a:off x="-159770" y="-111998"/>
            <a:ext cx="12397697" cy="7141458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F79B3-FD8D-08B6-724D-B1E17C23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2183-3A46-4C8B-BA95-30978CD51F2B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9706E-1425-6867-A8F3-7943CC99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4006-E5B7-DE12-F08A-EFCCB85830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" y="2195513"/>
            <a:ext cx="6464681" cy="2737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Harvesting and Processing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Clipped Plants at the soil surface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Desiccated all plant biomass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Recorded dry mass</a:t>
            </a:r>
          </a:p>
        </p:txBody>
      </p:sp>
      <p:pic>
        <p:nvPicPr>
          <p:cNvPr id="7" name="Picture 6" descr="A scale on a table&#10;&#10;AI-generated content may be incorrect.">
            <a:extLst>
              <a:ext uri="{FF2B5EF4-FFF2-40B4-BE49-F238E27FC236}">
                <a16:creationId xmlns:a16="http://schemas.microsoft.com/office/drawing/2014/main" id="{DE2E86B3-7EA6-E0EB-3CB5-67D9D57D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70205" y="2273382"/>
            <a:ext cx="4091320" cy="2946457"/>
          </a:xfrm>
          <a:prstGeom prst="rect">
            <a:avLst/>
          </a:prstGeom>
        </p:spPr>
      </p:pic>
      <p:pic>
        <p:nvPicPr>
          <p:cNvPr id="11" name="Picture 10" descr="A small scale with a bug on it&#10;&#10;AI-generated content may be incorrect.">
            <a:extLst>
              <a:ext uri="{FF2B5EF4-FFF2-40B4-BE49-F238E27FC236}">
                <a16:creationId xmlns:a16="http://schemas.microsoft.com/office/drawing/2014/main" id="{33DB63C1-EADB-A6FB-A6E3-179691CFD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95994" y="2299661"/>
            <a:ext cx="4095610" cy="2909203"/>
          </a:xfrm>
          <a:prstGeom prst="rect">
            <a:avLst/>
          </a:prstGeom>
        </p:spPr>
      </p:pic>
      <p:pic>
        <p:nvPicPr>
          <p:cNvPr id="9" name="Picture 8" descr="AZSGC_sunset">
            <a:extLst>
              <a:ext uri="{FF2B5EF4-FFF2-40B4-BE49-F238E27FC236}">
                <a16:creationId xmlns:a16="http://schemas.microsoft.com/office/drawing/2014/main" id="{3C039FB6-8A19-05DD-B1D2-90E81D363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05D3AC-0F3D-27B9-70F9-F23AF3869B63}"/>
              </a:ext>
            </a:extLst>
          </p:cNvPr>
          <p:cNvSpPr txBox="1">
            <a:spLocks/>
          </p:cNvSpPr>
          <p:nvPr/>
        </p:nvSpPr>
        <p:spPr>
          <a:xfrm>
            <a:off x="236482" y="-3175"/>
            <a:ext cx="10167938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Materials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54114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5469E-F34F-EC6C-9B3C-244199E39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8A1A21-FB94-FA3E-D2D1-96AFD1A617B4}"/>
              </a:ext>
            </a:extLst>
          </p:cNvPr>
          <p:cNvSpPr/>
          <p:nvPr/>
        </p:nvSpPr>
        <p:spPr>
          <a:xfrm>
            <a:off x="-144592" y="-101726"/>
            <a:ext cx="12333192" cy="6977974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13510-ADF7-19AE-B284-C11A2BBA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C659B-45B4-480A-8A7E-5AEA4892DC02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2127C-C167-E64B-F4F0-804DFF3A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4F22B-1E53-D5EA-1489-D55C58341E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063" y="1764"/>
            <a:ext cx="10167937" cy="11795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Results</a:t>
            </a:r>
            <a:r>
              <a:rPr lang="en-US">
                <a:solidFill>
                  <a:srgbClr val="000000"/>
                </a:solidFill>
                <a:latin typeface="Times"/>
                <a:cs typeface="Times"/>
              </a:rPr>
              <a:t> 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585C-0608-4B00-084F-24780A498E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88387" y="6116750"/>
            <a:ext cx="7725419" cy="598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Figure 2. pH of Growth Media by Regolith Percentage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ZSGC_sunset">
            <a:extLst>
              <a:ext uri="{FF2B5EF4-FFF2-40B4-BE49-F238E27FC236}">
                <a16:creationId xmlns:a16="http://schemas.microsoft.com/office/drawing/2014/main" id="{AA65A080-0B8F-1D97-F2AF-AE5D1CE2E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C68318F7-BCB6-0B01-897C-3196F63C7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35" y="931332"/>
            <a:ext cx="7716334" cy="51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A73F-E329-631D-E25A-8EFC6B1A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1D3F62-113C-7AD5-030B-C99BFB88D3FD}"/>
              </a:ext>
            </a:extLst>
          </p:cNvPr>
          <p:cNvSpPr/>
          <p:nvPr/>
        </p:nvSpPr>
        <p:spPr>
          <a:xfrm>
            <a:off x="-222459" y="-209874"/>
            <a:ext cx="12459588" cy="7094290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24441-CA65-CD39-E22A-231264AA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C659B-45B4-480A-8A7E-5AEA4892DC02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FC7B8-B39B-0C17-CFAA-1161C07E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94795-9B48-1D40-A488-1FEC339B09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152" y="-18289"/>
            <a:ext cx="2485849" cy="11795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170A-14BE-5BED-3A31-A7B0958F26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6398" y="5251412"/>
            <a:ext cx="4878266" cy="57144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Figure 3. Dried biomass by Plant Species and Percent Regolith</a:t>
            </a:r>
          </a:p>
          <a:p>
            <a:endParaRPr lang="en-US"/>
          </a:p>
        </p:txBody>
      </p:sp>
      <p:pic>
        <p:nvPicPr>
          <p:cNvPr id="12" name="Picture 11" descr="AZSGC_sunset">
            <a:extLst>
              <a:ext uri="{FF2B5EF4-FFF2-40B4-BE49-F238E27FC236}">
                <a16:creationId xmlns:a16="http://schemas.microsoft.com/office/drawing/2014/main" id="{80BC267E-2E5E-0260-DCF1-4A2FEA65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1C3BC2-79E1-31E9-918D-B768927DDC7C}"/>
              </a:ext>
            </a:extLst>
          </p:cNvPr>
          <p:cNvSpPr>
            <a:spLocks noGrp="1"/>
          </p:cNvSpPr>
          <p:nvPr/>
        </p:nvSpPr>
        <p:spPr>
          <a:xfrm>
            <a:off x="6534130" y="5248160"/>
            <a:ext cx="5143139" cy="812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Figure 4. Boxplot of Dried Biomass Across All Plant Species by Percent Regolith</a:t>
            </a:r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F1BECD-224E-F33D-7886-61E7117DD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3" y="1204872"/>
            <a:ext cx="6221959" cy="4044461"/>
          </a:xfrm>
          <a:prstGeom prst="rect">
            <a:avLst/>
          </a:prstGeom>
        </p:spPr>
      </p:pic>
      <p:pic>
        <p:nvPicPr>
          <p:cNvPr id="14" name="Picture 13" descr="A graph of different colored rectangles&#10;&#10;AI-generated content may be incorrect.">
            <a:extLst>
              <a:ext uri="{FF2B5EF4-FFF2-40B4-BE49-F238E27FC236}">
                <a16:creationId xmlns:a16="http://schemas.microsoft.com/office/drawing/2014/main" id="{3E88A7FE-EE25-6CA1-B8AA-5A3FF1B25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96" y="1207883"/>
            <a:ext cx="5658013" cy="40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2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01F62-A10D-61BD-9377-1D52AFCB8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21D482-1E2C-A671-6E95-8EAC3A44AEA8}"/>
              </a:ext>
            </a:extLst>
          </p:cNvPr>
          <p:cNvSpPr/>
          <p:nvPr/>
        </p:nvSpPr>
        <p:spPr>
          <a:xfrm>
            <a:off x="-272143" y="-213176"/>
            <a:ext cx="12664931" cy="7228188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55915-BFD0-20E2-D080-22FC753C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C659B-45B4-480A-8A7E-5AEA4892DC02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2C581-D5AB-A07C-0642-55D13F9D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73DE4-A7A9-CDAA-F11E-3E77486A01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210" y="-59523"/>
            <a:ext cx="2116806" cy="11795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12" name="Picture 11" descr="AZSGC_sunset">
            <a:extLst>
              <a:ext uri="{FF2B5EF4-FFF2-40B4-BE49-F238E27FC236}">
                <a16:creationId xmlns:a16="http://schemas.microsoft.com/office/drawing/2014/main" id="{E76CFCA1-762C-2635-9ED0-2DB43AFA3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ABC372-FDA6-6055-2262-A6EEC02312C2}"/>
              </a:ext>
            </a:extLst>
          </p:cNvPr>
          <p:cNvSpPr txBox="1">
            <a:spLocks/>
          </p:cNvSpPr>
          <p:nvPr/>
        </p:nvSpPr>
        <p:spPr>
          <a:xfrm>
            <a:off x="79038" y="5576419"/>
            <a:ext cx="5941123" cy="565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</a:rPr>
              <a:t>Figure 5. Boxplot of Dried Biomass by Plant Species</a:t>
            </a:r>
          </a:p>
          <a:p>
            <a:endParaRPr lang="en-US" sz="1600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E81C130A-AFE5-CF2A-C591-9EB0D1019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0" y="1085095"/>
            <a:ext cx="5466626" cy="4492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F2799-FF67-9FDA-E3E6-146FA9D0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904" y="1083878"/>
            <a:ext cx="5189071" cy="449317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B95BD5-8426-2C67-E56F-AEEEFA3C5526}"/>
              </a:ext>
            </a:extLst>
          </p:cNvPr>
          <p:cNvSpPr txBox="1">
            <a:spLocks/>
          </p:cNvSpPr>
          <p:nvPr/>
        </p:nvSpPr>
        <p:spPr>
          <a:xfrm>
            <a:off x="6253865" y="5576419"/>
            <a:ext cx="5941123" cy="565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</a:rPr>
              <a:t>Figure 6. Dried Mass Actual by Predicted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4480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631090-61B5-7D43-51FC-3CFBC37CC047}"/>
              </a:ext>
            </a:extLst>
          </p:cNvPr>
          <p:cNvSpPr/>
          <p:nvPr/>
        </p:nvSpPr>
        <p:spPr>
          <a:xfrm>
            <a:off x="-102626" y="-108278"/>
            <a:ext cx="12348739" cy="7123779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A7549-3825-547F-2936-334A4532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1D677-9B86-458B-9503-5C77BB9BEF59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0FE93-96CC-A383-5335-18A03C8F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B1D2D-A388-5F9B-2204-0A85AE5389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9441" y="1764"/>
            <a:ext cx="10167937" cy="117951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10000"/>
                    <a:lumOff val="90000"/>
                  </a:schemeClr>
                </a:solidFill>
              </a:rPr>
              <a:t>Conclusion &amp; Next Steps</a:t>
            </a:r>
            <a:r>
              <a:rPr lang="en-US">
                <a:solidFill>
                  <a:srgbClr val="000000"/>
                </a:solidFill>
                <a:latin typeface="Times"/>
                <a:cs typeface="Times"/>
              </a:rPr>
              <a:t> </a:t>
            </a:r>
            <a:endParaRPr lang="en-US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722D-C26F-7D85-BDA4-4A1E1355B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4825" y="2718720"/>
            <a:ext cx="11179175" cy="27616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Martian regolith can be successfully amended for better crop yield</a:t>
            </a:r>
          </a:p>
          <a:p>
            <a:r>
              <a:rPr lang="en-US">
                <a:solidFill>
                  <a:schemeClr val="bg1"/>
                </a:solidFill>
              </a:rPr>
              <a:t>Future Research on this topic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Growing soil amendment with alfalfa (</a:t>
            </a:r>
            <a:r>
              <a:rPr lang="en-US" i="1">
                <a:solidFill>
                  <a:schemeClr val="bg1"/>
                </a:solidFill>
                <a:ea typeface="+mn-lt"/>
                <a:cs typeface="+mn-lt"/>
              </a:rPr>
              <a:t>Medicago sativa)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in 100% regolith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Comparing water volume needs for different plants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Testing different compost compositions to optimize nutrient availability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ZSGC_sunset">
            <a:extLst>
              <a:ext uri="{FF2B5EF4-FFF2-40B4-BE49-F238E27FC236}">
                <a16:creationId xmlns:a16="http://schemas.microsoft.com/office/drawing/2014/main" id="{9B77CB61-84A1-A17C-2E04-A2045F53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8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A7DA63-776B-534C-A3CC-E122B73FB804}"/>
              </a:ext>
            </a:extLst>
          </p:cNvPr>
          <p:cNvSpPr/>
          <p:nvPr/>
        </p:nvSpPr>
        <p:spPr>
          <a:xfrm>
            <a:off x="-113399" y="-110085"/>
            <a:ext cx="12304970" cy="6971724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6F374-47FB-78BD-EA2B-C6160534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DAFF-721C-4B61-8710-26CA15635417}" type="datetime1"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AED1B-90D2-51B4-5F87-C7F6ECF9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4067" y="72199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243DE-D61F-D742-5D5D-EFAB8783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8F948-BC2C-BE1B-E9BF-DF8B39B607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9930" y="1764"/>
            <a:ext cx="10167937" cy="11795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Acknowledgments</a:t>
            </a:r>
            <a:r>
              <a:rPr lang="en-US">
                <a:solidFill>
                  <a:srgbClr val="000000"/>
                </a:solidFill>
                <a:latin typeface="Times"/>
                <a:cs typeface="Times"/>
              </a:rPr>
              <a:t>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2C8A-1276-6819-73E0-879CE6CD63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1099" y="1403612"/>
            <a:ext cx="8455639" cy="40842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solidFill>
                  <a:schemeClr val="bg1"/>
                </a:solidFill>
              </a:rPr>
              <a:t>Northern Arizona University, Arizona Space Grant</a:t>
            </a:r>
          </a:p>
          <a:p>
            <a:r>
              <a:rPr lang="en-US">
                <a:solidFill>
                  <a:schemeClr val="bg1"/>
                </a:solidFill>
              </a:rPr>
              <a:t>Mentor: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Lorena Caballero</a:t>
            </a:r>
          </a:p>
          <a:p>
            <a:r>
              <a:rPr lang="en-US">
                <a:solidFill>
                  <a:schemeClr val="bg1"/>
                </a:solidFill>
              </a:rPr>
              <a:t>Volunteers:</a:t>
            </a:r>
          </a:p>
          <a:p>
            <a:pPr lvl="1"/>
            <a:r>
              <a:rPr lang="en-US" sz="2500">
                <a:solidFill>
                  <a:schemeClr val="bg1"/>
                </a:solidFill>
              </a:rPr>
              <a:t>Nicole </a:t>
            </a:r>
            <a:r>
              <a:rPr lang="en-US" sz="2500" err="1">
                <a:solidFill>
                  <a:schemeClr val="bg1"/>
                </a:solidFill>
              </a:rPr>
              <a:t>Compese</a:t>
            </a:r>
            <a:endParaRPr lang="en-US" sz="2500">
              <a:solidFill>
                <a:schemeClr val="bg1"/>
              </a:solidFill>
            </a:endParaRPr>
          </a:p>
          <a:p>
            <a:pPr lvl="1"/>
            <a:r>
              <a:rPr lang="en-US" sz="2500">
                <a:solidFill>
                  <a:schemeClr val="bg1"/>
                </a:solidFill>
              </a:rPr>
              <a:t>Paloma Davidson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Sarah Emmett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Jordan Fitzgerald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Helene Larson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Katie Puckett</a:t>
            </a:r>
          </a:p>
          <a:p>
            <a:pPr lvl="1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ZSGC_sunset">
            <a:extLst>
              <a:ext uri="{FF2B5EF4-FFF2-40B4-BE49-F238E27FC236}">
                <a16:creationId xmlns:a16="http://schemas.microsoft.com/office/drawing/2014/main" id="{0EB98F99-6502-6D55-B10F-FB63DF9D1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109" y="4535921"/>
            <a:ext cx="1270000" cy="2194983"/>
          </a:xfrm>
          <a:prstGeom prst="rect">
            <a:avLst/>
          </a:prstGeom>
        </p:spPr>
      </p:pic>
      <p:pic>
        <p:nvPicPr>
          <p:cNvPr id="10" name="Picture 9" descr="File:Northern Arizona Athletics logo ...">
            <a:extLst>
              <a:ext uri="{FF2B5EF4-FFF2-40B4-BE49-F238E27FC236}">
                <a16:creationId xmlns:a16="http://schemas.microsoft.com/office/drawing/2014/main" id="{D61183DC-DC81-DF98-4E01-6D481EDE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247" y="5647043"/>
            <a:ext cx="1924530" cy="1084184"/>
          </a:xfrm>
          <a:prstGeom prst="rect">
            <a:avLst/>
          </a:prstGeom>
        </p:spPr>
      </p:pic>
      <p:pic>
        <p:nvPicPr>
          <p:cNvPr id="12" name="Picture 11" descr="nasa-logo">
            <a:extLst>
              <a:ext uri="{FF2B5EF4-FFF2-40B4-BE49-F238E27FC236}">
                <a16:creationId xmlns:a16="http://schemas.microsoft.com/office/drawing/2014/main" id="{6D0E2B2E-61CC-DDF0-A715-8E420408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55" y="5362441"/>
            <a:ext cx="1617035" cy="13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40F4DE-F3E3-ACE5-D8CF-5C252733AD8C}"/>
              </a:ext>
            </a:extLst>
          </p:cNvPr>
          <p:cNvSpPr/>
          <p:nvPr/>
        </p:nvSpPr>
        <p:spPr>
          <a:xfrm>
            <a:off x="-137997" y="-77428"/>
            <a:ext cx="12332184" cy="6939065"/>
          </a:xfrm>
          <a:prstGeom prst="rect">
            <a:avLst/>
          </a:prstGeom>
          <a:solidFill>
            <a:srgbClr val="1C0D0D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BFCA3-7FBE-5199-CAE1-A84A067D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F602-0FE0-4E5A-91DF-11272742D211}" type="datetime1">
              <a:t>4/4/2025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93219-EDCC-F20E-5D90-53B17B9F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1F14D-8C64-9F48-68C1-ADDA131B674A}"/>
              </a:ext>
            </a:extLst>
          </p:cNvPr>
          <p:cNvSpPr txBox="1"/>
          <p:nvPr/>
        </p:nvSpPr>
        <p:spPr>
          <a:xfrm>
            <a:off x="3482111" y="2878154"/>
            <a:ext cx="5015344" cy="11023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chemeClr val="bg2"/>
                </a:solidFill>
              </a:rPr>
              <a:t>Thank you!</a:t>
            </a:r>
          </a:p>
        </p:txBody>
      </p:sp>
      <p:pic>
        <p:nvPicPr>
          <p:cNvPr id="9" name="Picture 8" descr="File:Northern Arizona Athletics logo ...">
            <a:extLst>
              <a:ext uri="{FF2B5EF4-FFF2-40B4-BE49-F238E27FC236}">
                <a16:creationId xmlns:a16="http://schemas.microsoft.com/office/drawing/2014/main" id="{9199B63D-5B0C-0E41-1381-EB9FAA368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685" y="5745820"/>
            <a:ext cx="1578680" cy="974372"/>
          </a:xfrm>
          <a:prstGeom prst="rect">
            <a:avLst/>
          </a:prstGeom>
        </p:spPr>
      </p:pic>
      <p:pic>
        <p:nvPicPr>
          <p:cNvPr id="11" name="Picture 10" descr="nasa-logo">
            <a:extLst>
              <a:ext uri="{FF2B5EF4-FFF2-40B4-BE49-F238E27FC236}">
                <a16:creationId xmlns:a16="http://schemas.microsoft.com/office/drawing/2014/main" id="{F1304121-89C7-A77E-BFCD-28B785DB2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9" y="5616672"/>
            <a:ext cx="1285875" cy="1104900"/>
          </a:xfrm>
          <a:prstGeom prst="rect">
            <a:avLst/>
          </a:prstGeom>
        </p:spPr>
      </p:pic>
      <p:pic>
        <p:nvPicPr>
          <p:cNvPr id="6" name="Picture 5" descr="AZSGC_sunset">
            <a:extLst>
              <a:ext uri="{FF2B5EF4-FFF2-40B4-BE49-F238E27FC236}">
                <a16:creationId xmlns:a16="http://schemas.microsoft.com/office/drawing/2014/main" id="{A3D435A4-1161-B9C2-EE62-80621869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324" y="4519592"/>
            <a:ext cx="1270000" cy="2194983"/>
          </a:xfrm>
          <a:prstGeom prst="rect">
            <a:avLst/>
          </a:prstGeom>
        </p:spPr>
      </p:pic>
      <p:pic>
        <p:nvPicPr>
          <p:cNvPr id="10" name="Picture 9" descr="File:Northern Arizona Athletics logo ...">
            <a:extLst>
              <a:ext uri="{FF2B5EF4-FFF2-40B4-BE49-F238E27FC236}">
                <a16:creationId xmlns:a16="http://schemas.microsoft.com/office/drawing/2014/main" id="{397EFE28-CBF8-6382-AAC0-DD23209B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247" y="5614386"/>
            <a:ext cx="1924530" cy="1084184"/>
          </a:xfrm>
          <a:prstGeom prst="rect">
            <a:avLst/>
          </a:prstGeom>
        </p:spPr>
      </p:pic>
      <p:pic>
        <p:nvPicPr>
          <p:cNvPr id="13" name="Picture 12" descr="nasa-logo">
            <a:extLst>
              <a:ext uri="{FF2B5EF4-FFF2-40B4-BE49-F238E27FC236}">
                <a16:creationId xmlns:a16="http://schemas.microsoft.com/office/drawing/2014/main" id="{60DDE5C4-EA9D-FC23-A7D5-2CF76911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2" y="5367884"/>
            <a:ext cx="1617035" cy="13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7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3C3E-0C3B-6EEF-0B4B-234A3B4F9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27D1D6-010B-14F1-6E47-7DC278DB13F4}"/>
              </a:ext>
            </a:extLst>
          </p:cNvPr>
          <p:cNvSpPr/>
          <p:nvPr/>
        </p:nvSpPr>
        <p:spPr>
          <a:xfrm>
            <a:off x="-79310" y="-78879"/>
            <a:ext cx="12267956" cy="6937300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F01A0-16D5-CAAA-57C0-F985DF22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34EB8-CFCE-470F-BA7B-24783BDD7FC6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131D-7C43-F43F-E8BD-FDC7885B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7EF44-B39E-1ED7-54D1-2202816075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895" y="90218"/>
            <a:ext cx="5014913" cy="11731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10000"/>
                    <a:lumOff val="90000"/>
                  </a:schemeClr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DEC5-6DDD-52B2-5B8E-223E1CA6F1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5823" y="1823685"/>
            <a:ext cx="4286428" cy="414566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30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r>
              <a:rPr lang="en-US" sz="2300">
                <a:solidFill>
                  <a:schemeClr val="tx2">
                    <a:lumMod val="10000"/>
                    <a:lumOff val="90000"/>
                  </a:schemeClr>
                </a:solidFill>
              </a:rPr>
              <a:t>Future Mars Missions: Food</a:t>
            </a:r>
            <a:endParaRPr lang="en-US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endParaRPr lang="en-US" sz="230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2">
                    <a:lumMod val="10000"/>
                    <a:lumOff val="90000"/>
                  </a:schemeClr>
                </a:solidFill>
              </a:rPr>
              <a:t>Space is too limited for importing food and soil</a:t>
            </a:r>
            <a:endParaRPr lang="en-US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2">
                    <a:lumMod val="10000"/>
                    <a:lumOff val="90000"/>
                  </a:schemeClr>
                </a:solidFill>
              </a:rPr>
              <a:t>Biological Life Support Systems (BLSS)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90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endParaRPr lang="en-US" sz="2300">
              <a:solidFill>
                <a:srgbClr val="E9E9E9"/>
              </a:solidFill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1" name="Picture 10" descr="AZSGC_sunset">
            <a:extLst>
              <a:ext uri="{FF2B5EF4-FFF2-40B4-BE49-F238E27FC236}">
                <a16:creationId xmlns:a16="http://schemas.microsoft.com/office/drawing/2014/main" id="{61B945BB-F279-9BF4-DF08-F1AB1FE8E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pic>
        <p:nvPicPr>
          <p:cNvPr id="7" name="Picture 6" descr="Open photo">
            <a:extLst>
              <a:ext uri="{FF2B5EF4-FFF2-40B4-BE49-F238E27FC236}">
                <a16:creationId xmlns:a16="http://schemas.microsoft.com/office/drawing/2014/main" id="{1D240413-7376-8C3B-EE36-1BC603DDB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822" y="1717041"/>
            <a:ext cx="3510844" cy="38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2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08A381-4735-57F3-BE23-472F28745B84}"/>
              </a:ext>
            </a:extLst>
          </p:cNvPr>
          <p:cNvSpPr/>
          <p:nvPr/>
        </p:nvSpPr>
        <p:spPr>
          <a:xfrm>
            <a:off x="-89419" y="-104272"/>
            <a:ext cx="12314109" cy="7081863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573AD-70F8-E0DB-5053-A27255BA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34EB8-CFCE-470F-BA7B-24783BDD7FC6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D6D2-1EEF-0ABB-6A0E-EEC2F3A1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6A94C-C432-E2A1-97B6-D8E7AC86CA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70" y="-14426"/>
            <a:ext cx="5014913" cy="11731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10000"/>
                    <a:lumOff val="90000"/>
                  </a:schemeClr>
                </a:solidFill>
              </a:rPr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5F674-E9A8-34E1-91D3-F1028E3FF0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5600" y="1953508"/>
            <a:ext cx="4884738" cy="36941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30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r>
              <a:rPr lang="en-US" sz="2300">
                <a:solidFill>
                  <a:schemeClr val="tx2">
                    <a:lumMod val="10000"/>
                    <a:lumOff val="90000"/>
                  </a:schemeClr>
                </a:solidFill>
              </a:rPr>
              <a:t>In-Situ Resource Utilization (ISRU)</a:t>
            </a:r>
          </a:p>
          <a:p>
            <a:r>
              <a:rPr lang="en-US" sz="2300">
                <a:solidFill>
                  <a:schemeClr val="tx2">
                    <a:lumMod val="10000"/>
                    <a:lumOff val="90000"/>
                  </a:schemeClr>
                </a:solidFill>
              </a:rPr>
              <a:t>Martian Regolith </a:t>
            </a:r>
            <a:r>
              <a:rPr lang="en-US" sz="2300" b="1">
                <a:solidFill>
                  <a:schemeClr val="tx2">
                    <a:lumMod val="10000"/>
                    <a:lumOff val="90000"/>
                  </a:schemeClr>
                </a:solidFill>
              </a:rPr>
              <a:t>lack of organic matter and the alkaline pH </a:t>
            </a:r>
            <a:endParaRPr lang="en-US" sz="230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300">
                <a:solidFill>
                  <a:schemeClr val="tx2">
                    <a:lumMod val="10000"/>
                    <a:lumOff val="90000"/>
                  </a:schemeClr>
                </a:solidFill>
              </a:rPr>
              <a:t>Must be modified/enhanced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300">
                <a:solidFill>
                  <a:schemeClr val="tx2">
                    <a:lumMod val="10000"/>
                    <a:lumOff val="90000"/>
                  </a:schemeClr>
                </a:solidFill>
              </a:rPr>
              <a:t>Regolith simulant</a:t>
            </a: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3" name="Picture 12" descr="AZSGC_sunset">
            <a:extLst>
              <a:ext uri="{FF2B5EF4-FFF2-40B4-BE49-F238E27FC236}">
                <a16:creationId xmlns:a16="http://schemas.microsoft.com/office/drawing/2014/main" id="{2063592E-6E33-7443-1520-F06770F1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pic>
        <p:nvPicPr>
          <p:cNvPr id="11" name="Picture 10" descr="Plant in Mars Soil">
            <a:extLst>
              <a:ext uri="{FF2B5EF4-FFF2-40B4-BE49-F238E27FC236}">
                <a16:creationId xmlns:a16="http://schemas.microsoft.com/office/drawing/2014/main" id="{339EDD4D-9819-7A1E-E2A1-D9A4C8DD5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33" y="499534"/>
            <a:ext cx="3629378" cy="2438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66DF87-DD33-F344-BC34-430AEDCE5313}"/>
              </a:ext>
            </a:extLst>
          </p:cNvPr>
          <p:cNvSpPr txBox="1"/>
          <p:nvPr/>
        </p:nvSpPr>
        <p:spPr>
          <a:xfrm>
            <a:off x="6217232" y="2937565"/>
            <a:ext cx="404191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Source: https://www.marssociety.ca/</a:t>
            </a:r>
          </a:p>
        </p:txBody>
      </p:sp>
      <p:pic>
        <p:nvPicPr>
          <p:cNvPr id="15" name="Picture 14" descr="A collage of different types of soil&#10;&#10;AI-generated content may be incorrect.">
            <a:extLst>
              <a:ext uri="{FF2B5EF4-FFF2-40B4-BE49-F238E27FC236}">
                <a16:creationId xmlns:a16="http://schemas.microsoft.com/office/drawing/2014/main" id="{4AC124C3-F505-2DFF-5C1B-E176FD5F0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523" y="3431116"/>
            <a:ext cx="3645103" cy="25978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BA95B1-407E-347E-DF47-29F1CCC24187}"/>
              </a:ext>
            </a:extLst>
          </p:cNvPr>
          <p:cNvSpPr txBox="1"/>
          <p:nvPr/>
        </p:nvSpPr>
        <p:spPr>
          <a:xfrm>
            <a:off x="6217233" y="6029493"/>
            <a:ext cx="386206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Source: Mars global simulant MGS-1: A </a:t>
            </a:r>
            <a:r>
              <a:rPr lang="en-US" sz="800" err="1">
                <a:solidFill>
                  <a:schemeClr val="bg1"/>
                </a:solidFill>
              </a:rPr>
              <a:t>Rocknest</a:t>
            </a:r>
            <a:r>
              <a:rPr lang="en-US" sz="800">
                <a:solidFill>
                  <a:schemeClr val="bg1"/>
                </a:solidFill>
              </a:rPr>
              <a:t>-based open standard for basaltic </a:t>
            </a:r>
            <a:r>
              <a:rPr lang="en-US" sz="800" err="1">
                <a:solidFill>
                  <a:schemeClr val="bg1"/>
                </a:solidFill>
              </a:rPr>
              <a:t>martian</a:t>
            </a:r>
            <a:r>
              <a:rPr lang="en-US" sz="800">
                <a:solidFill>
                  <a:schemeClr val="bg1"/>
                </a:solidFill>
              </a:rPr>
              <a:t> regolith simulants </a:t>
            </a:r>
          </a:p>
        </p:txBody>
      </p:sp>
    </p:spTree>
    <p:extLst>
      <p:ext uri="{BB962C8B-B14F-4D97-AF65-F5344CB8AC3E}">
        <p14:creationId xmlns:p14="http://schemas.microsoft.com/office/powerpoint/2010/main" val="349172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F1EDA6-431C-FE56-4AD2-8F2C3CACE740}"/>
              </a:ext>
            </a:extLst>
          </p:cNvPr>
          <p:cNvSpPr/>
          <p:nvPr/>
        </p:nvSpPr>
        <p:spPr>
          <a:xfrm>
            <a:off x="-79344" y="-96125"/>
            <a:ext cx="12293317" cy="6949214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3B18-784B-8911-932E-36254DA6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D8A8-878F-408A-9911-51E63D56BBD3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BB03C-8694-C7E8-8EF0-9FB5D9B2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07013-1A72-F751-DA85-BF054DBAC0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2592" y="6048800"/>
            <a:ext cx="4718227" cy="488773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</a:rPr>
              <a:t>Mars Global Simulant-1 (MGS-1)</a:t>
            </a:r>
            <a:endParaRPr lang="en-US" sz="240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2">
                  <a:lumMod val="10000"/>
                  <a:lumOff val="90000"/>
                </a:schemeClr>
              </a:solidFill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endParaRPr lang="en-US">
              <a:solidFill>
                <a:schemeClr val="tx2">
                  <a:lumMod val="10000"/>
                  <a:lumOff val="9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solidFill>
                <a:srgbClr val="FFC003"/>
              </a:solidFill>
            </a:endParaRPr>
          </a:p>
          <a:p>
            <a:endParaRPr lang="en-US">
              <a:solidFill>
                <a:srgbClr val="FFC003"/>
              </a:solidFill>
            </a:endParaRPr>
          </a:p>
        </p:txBody>
      </p:sp>
      <p:pic>
        <p:nvPicPr>
          <p:cNvPr id="20" name="Picture 19" descr="A pile of brown powder next to a metal cube with Great Pyramid of Giza in the background&#10;&#10;AI-generated content may be incorrect.">
            <a:extLst>
              <a:ext uri="{FF2B5EF4-FFF2-40B4-BE49-F238E27FC236}">
                <a16:creationId xmlns:a16="http://schemas.microsoft.com/office/drawing/2014/main" id="{2199B4C5-32AC-52E3-5ADD-5757396E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218" y="1809170"/>
            <a:ext cx="4059409" cy="3981325"/>
          </a:xfrm>
          <a:prstGeom prst="rect">
            <a:avLst/>
          </a:prstGeom>
        </p:spPr>
      </p:pic>
      <p:pic>
        <p:nvPicPr>
          <p:cNvPr id="21" name="Picture 20" descr="A silver bag with a label&#10;&#10;AI-generated content may be incorrect.">
            <a:extLst>
              <a:ext uri="{FF2B5EF4-FFF2-40B4-BE49-F238E27FC236}">
                <a16:creationId xmlns:a16="http://schemas.microsoft.com/office/drawing/2014/main" id="{675AC069-39B4-1163-90CC-B2D82337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15" y="1813788"/>
            <a:ext cx="3439405" cy="39833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437F51-D2C6-A2E0-92E3-1627BDDD990B}"/>
              </a:ext>
            </a:extLst>
          </p:cNvPr>
          <p:cNvSpPr txBox="1"/>
          <p:nvPr/>
        </p:nvSpPr>
        <p:spPr>
          <a:xfrm>
            <a:off x="1146252" y="5838936"/>
            <a:ext cx="6115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rgbClr val="FFFFFF"/>
                </a:solidFill>
              </a:rPr>
              <a:t>S</a:t>
            </a:r>
            <a:r>
              <a:rPr lang="en-US" sz="600">
                <a:solidFill>
                  <a:schemeClr val="tx2">
                    <a:lumMod val="10000"/>
                    <a:lumOff val="90000"/>
                  </a:schemeClr>
                </a:solidFill>
              </a:rPr>
              <a:t>ource: </a:t>
            </a:r>
            <a:r>
              <a:rPr lang="en-US" sz="600">
                <a:solidFill>
                  <a:schemeClr val="tx2">
                    <a:lumMod val="10000"/>
                    <a:lumOff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https://spaceresourcetech.com/products/mgs-1-mars-global-simulant?srsltid=AfmBOop-MbJ4Fqalr6-3AcYP0wIoBWCbusn8xNuB8harGulMVt1t3Mcl</a:t>
            </a:r>
          </a:p>
          <a:p>
            <a:endParaRPr lang="en-US" sz="6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23" name="Picture 22" descr="A white bag with a label on it&#10;&#10;AI-generated content may be incorrect.">
            <a:extLst>
              <a:ext uri="{FF2B5EF4-FFF2-40B4-BE49-F238E27FC236}">
                <a16:creationId xmlns:a16="http://schemas.microsoft.com/office/drawing/2014/main" id="{26F879C6-1313-02A2-6426-2CFAA81E6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121" y="1830038"/>
            <a:ext cx="3349581" cy="39561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EB7458-9EF2-03E9-BCD4-BB90EA77D9F9}"/>
              </a:ext>
            </a:extLst>
          </p:cNvPr>
          <p:cNvSpPr txBox="1"/>
          <p:nvPr/>
        </p:nvSpPr>
        <p:spPr>
          <a:xfrm>
            <a:off x="8879581" y="5445444"/>
            <a:ext cx="21984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tx2">
                    <a:lumMod val="10000"/>
                    <a:lumOff val="90000"/>
                  </a:schemeClr>
                </a:solidFill>
              </a:rPr>
              <a:t>Source: </a:t>
            </a:r>
            <a:r>
              <a:rPr lang="en-US" sz="600">
                <a:solidFill>
                  <a:schemeClr val="tx2">
                    <a:lumMod val="10000"/>
                    <a:lumOff val="90000"/>
                  </a:schemeClr>
                </a:solidFill>
                <a:latin typeface="Times"/>
                <a:cs typeface="Times"/>
              </a:rPr>
              <a:t> </a:t>
            </a:r>
            <a:r>
              <a:rPr lang="en-US" sz="600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https://www.amazon.com/dp/B07D73V3ST</a:t>
            </a:r>
          </a:p>
          <a:p>
            <a:endParaRPr lang="en-US" sz="6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 descr="AZSGC_sunset">
            <a:extLst>
              <a:ext uri="{FF2B5EF4-FFF2-40B4-BE49-F238E27FC236}">
                <a16:creationId xmlns:a16="http://schemas.microsoft.com/office/drawing/2014/main" id="{46B4CCE3-56E0-7636-B250-3CF82ED26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AA788B-5523-E53A-8237-C8345FECB02A}"/>
              </a:ext>
            </a:extLst>
          </p:cNvPr>
          <p:cNvSpPr txBox="1">
            <a:spLocks/>
          </p:cNvSpPr>
          <p:nvPr/>
        </p:nvSpPr>
        <p:spPr>
          <a:xfrm>
            <a:off x="225193" y="166158"/>
            <a:ext cx="11940292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>
                <a:solidFill>
                  <a:schemeClr val="bg1"/>
                </a:solidFill>
              </a:rPr>
              <a:t>Background: Simulated Martian Regolith and Compost Amendment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17F7F-9B1D-B487-8FC3-45B83CC8C9CA}"/>
              </a:ext>
            </a:extLst>
          </p:cNvPr>
          <p:cNvSpPr txBox="1"/>
          <p:nvPr/>
        </p:nvSpPr>
        <p:spPr>
          <a:xfrm>
            <a:off x="8125280" y="6055158"/>
            <a:ext cx="3310126" cy="4785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Compost Amendment</a:t>
            </a:r>
          </a:p>
        </p:txBody>
      </p:sp>
    </p:spTree>
    <p:extLst>
      <p:ext uri="{BB962C8B-B14F-4D97-AF65-F5344CB8AC3E}">
        <p14:creationId xmlns:p14="http://schemas.microsoft.com/office/powerpoint/2010/main" val="412456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D30FC9-B3C7-DFC0-0CF7-E7650E8762F2}"/>
              </a:ext>
            </a:extLst>
          </p:cNvPr>
          <p:cNvSpPr/>
          <p:nvPr/>
        </p:nvSpPr>
        <p:spPr>
          <a:xfrm>
            <a:off x="-75296" y="-92609"/>
            <a:ext cx="12310210" cy="6994504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604A-B4FB-B11C-2D72-5A38DF3C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9833-2FD0-4254-8994-5F1B95ECFAC6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86B2C-8CB0-1786-DE43-A77C9A6F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2BAB1-D5D3-1DE4-5D0F-A3874DEE62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77369" y="6042362"/>
            <a:ext cx="2622188" cy="1279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i="1">
                <a:solidFill>
                  <a:schemeClr val="bg1"/>
                </a:solidFill>
                <a:ea typeface="+mn-lt"/>
                <a:cs typeface="+mn-lt"/>
              </a:rPr>
              <a:t>Nasturtium officinale</a:t>
            </a:r>
            <a:endParaRPr lang="en-US" sz="1900">
              <a:solidFill>
                <a:schemeClr val="bg1"/>
              </a:solidFill>
              <a:ea typeface="+mn-lt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i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900">
                <a:solidFill>
                  <a:schemeClr val="bg1"/>
                </a:solidFill>
                <a:ea typeface="+mn-lt"/>
                <a:cs typeface="+mn-lt"/>
              </a:rPr>
              <a:t>(Watercress)</a:t>
            </a:r>
            <a:endParaRPr lang="en-US" sz="1900">
              <a:solidFill>
                <a:schemeClr val="bg1"/>
              </a:solidFill>
              <a:latin typeface="Avenir Next LT Pro"/>
              <a:cs typeface="Arial"/>
            </a:endParaRPr>
          </a:p>
          <a:p>
            <a:pPr marL="0" indent="0" algn="ctr">
              <a:buNone/>
            </a:pPr>
            <a:endParaRPr lang="en-US">
              <a:solidFill>
                <a:schemeClr val="bg1"/>
              </a:solidFill>
              <a:latin typeface="Avenir Next LT Pro"/>
              <a:cs typeface="Arial"/>
            </a:endParaRPr>
          </a:p>
          <a:p>
            <a:pPr>
              <a:lnSpc>
                <a:spcPct val="100000"/>
              </a:lnSpc>
            </a:pPr>
            <a:endParaRPr lang="en-US">
              <a:latin typeface="Avenir Next LT Pro"/>
              <a:cs typeface="Arial"/>
            </a:endParaRPr>
          </a:p>
          <a:p>
            <a:endParaRPr lang="en-US">
              <a:latin typeface="Avenir Next LT Pro"/>
              <a:cs typeface="Arial"/>
            </a:endParaRPr>
          </a:p>
          <a:p>
            <a:endParaRPr lang="en-US" sz="3000">
              <a:latin typeface="Avenir Next LT Pro"/>
              <a:cs typeface="Arial"/>
            </a:endParaRPr>
          </a:p>
        </p:txBody>
      </p:sp>
      <p:pic>
        <p:nvPicPr>
          <p:cNvPr id="8" name="Picture 7" descr="AZSGC_sunset">
            <a:extLst>
              <a:ext uri="{FF2B5EF4-FFF2-40B4-BE49-F238E27FC236}">
                <a16:creationId xmlns:a16="http://schemas.microsoft.com/office/drawing/2014/main" id="{4441F493-5BB6-24A0-178C-8E2488BE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6F5B16A-A8B1-110F-0335-2D582A6A7156}"/>
              </a:ext>
            </a:extLst>
          </p:cNvPr>
          <p:cNvSpPr txBox="1">
            <a:spLocks/>
          </p:cNvSpPr>
          <p:nvPr/>
        </p:nvSpPr>
        <p:spPr>
          <a:xfrm>
            <a:off x="236482" y="-3175"/>
            <a:ext cx="10167938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Plants</a:t>
            </a:r>
          </a:p>
        </p:txBody>
      </p:sp>
      <p:pic>
        <p:nvPicPr>
          <p:cNvPr id="12" name="Picture 11" descr="Open photo">
            <a:extLst>
              <a:ext uri="{FF2B5EF4-FFF2-40B4-BE49-F238E27FC236}">
                <a16:creationId xmlns:a16="http://schemas.microsoft.com/office/drawing/2014/main" id="{B8039216-2A5E-ED38-1A55-733E5D12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642" b="19290"/>
          <a:stretch/>
        </p:blipFill>
        <p:spPr>
          <a:xfrm>
            <a:off x="4454917" y="587888"/>
            <a:ext cx="3282615" cy="2471944"/>
          </a:xfrm>
          <a:prstGeom prst="rect">
            <a:avLst/>
          </a:prstGeom>
        </p:spPr>
      </p:pic>
      <p:pic>
        <p:nvPicPr>
          <p:cNvPr id="13" name="Picture 12" descr="Open photo">
            <a:extLst>
              <a:ext uri="{FF2B5EF4-FFF2-40B4-BE49-F238E27FC236}">
                <a16:creationId xmlns:a16="http://schemas.microsoft.com/office/drawing/2014/main" id="{D6AF9379-2B91-7682-E346-57EB9E7C73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95" r="10699" b="36265"/>
          <a:stretch/>
        </p:blipFill>
        <p:spPr>
          <a:xfrm>
            <a:off x="5218594" y="3635566"/>
            <a:ext cx="1964272" cy="2323759"/>
          </a:xfrm>
          <a:prstGeom prst="rect">
            <a:avLst/>
          </a:prstGeom>
        </p:spPr>
      </p:pic>
      <p:pic>
        <p:nvPicPr>
          <p:cNvPr id="14" name="Picture 13" descr="Open photo">
            <a:extLst>
              <a:ext uri="{FF2B5EF4-FFF2-40B4-BE49-F238E27FC236}">
                <a16:creationId xmlns:a16="http://schemas.microsoft.com/office/drawing/2014/main" id="{B645B5BE-0413-B6AF-CEF2-08FF2A84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58" t="460" r="19872" b="33796"/>
          <a:stretch/>
        </p:blipFill>
        <p:spPr>
          <a:xfrm>
            <a:off x="1455772" y="3632331"/>
            <a:ext cx="1951497" cy="2319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2C9E7-D4B5-4E0F-070A-7623A49502A9}"/>
              </a:ext>
            </a:extLst>
          </p:cNvPr>
          <p:cNvSpPr txBox="1"/>
          <p:nvPr/>
        </p:nvSpPr>
        <p:spPr>
          <a:xfrm>
            <a:off x="3197885" y="6034004"/>
            <a:ext cx="600591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i="1">
                <a:solidFill>
                  <a:schemeClr val="bg1"/>
                </a:solidFill>
              </a:rPr>
              <a:t>Brassica oleracea</a:t>
            </a:r>
            <a:r>
              <a:rPr lang="en-US" sz="1900">
                <a:solidFill>
                  <a:schemeClr val="bg1"/>
                </a:solidFill>
              </a:rPr>
              <a:t> var. </a:t>
            </a:r>
            <a:r>
              <a:rPr lang="en-US" sz="1900" i="1">
                <a:solidFill>
                  <a:schemeClr val="bg1"/>
                </a:solidFill>
              </a:rPr>
              <a:t>Acephala </a:t>
            </a:r>
            <a:endParaRPr lang="en-US" sz="1900">
              <a:solidFill>
                <a:schemeClr val="bg1"/>
              </a:solidFill>
            </a:endParaRPr>
          </a:p>
          <a:p>
            <a:pPr algn="ctr"/>
            <a:r>
              <a:rPr lang="en-US" sz="1900">
                <a:solidFill>
                  <a:schemeClr val="bg1"/>
                </a:solidFill>
              </a:rPr>
              <a:t>(Kale)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BF71B-D123-E3FA-4FB2-D66FDB61B223}"/>
              </a:ext>
            </a:extLst>
          </p:cNvPr>
          <p:cNvSpPr txBox="1"/>
          <p:nvPr/>
        </p:nvSpPr>
        <p:spPr>
          <a:xfrm>
            <a:off x="-84708" y="6070992"/>
            <a:ext cx="502445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i="1">
                <a:solidFill>
                  <a:schemeClr val="bg1"/>
                </a:solidFill>
              </a:rPr>
              <a:t>Cichorium intybus L.</a:t>
            </a:r>
            <a:endParaRPr lang="en-US" sz="1900">
              <a:solidFill>
                <a:schemeClr val="bg1"/>
              </a:solidFill>
            </a:endParaRPr>
          </a:p>
          <a:p>
            <a:pPr algn="ctr"/>
            <a:r>
              <a:rPr lang="en-US" sz="1900">
                <a:solidFill>
                  <a:schemeClr val="bg1"/>
                </a:solidFill>
              </a:rPr>
              <a:t> (Chicory)</a:t>
            </a:r>
          </a:p>
        </p:txBody>
      </p:sp>
      <p:pic>
        <p:nvPicPr>
          <p:cNvPr id="5" name="Picture 4" descr="A pot with a plant in it&#10;&#10;AI-generated content may be incorrect.">
            <a:extLst>
              <a:ext uri="{FF2B5EF4-FFF2-40B4-BE49-F238E27FC236}">
                <a16:creationId xmlns:a16="http://schemas.microsoft.com/office/drawing/2014/main" id="{902B8E9C-D1BF-078E-6225-B5EEEE2C4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726688" y="3884521"/>
            <a:ext cx="2331541" cy="18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96468C-A04A-5BBA-900A-E20A737E9D43}"/>
              </a:ext>
            </a:extLst>
          </p:cNvPr>
          <p:cNvSpPr/>
          <p:nvPr/>
        </p:nvSpPr>
        <p:spPr>
          <a:xfrm>
            <a:off x="-110990" y="-140284"/>
            <a:ext cx="12335219" cy="7138863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0DFDD-B91B-46EC-859A-A68DF076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2183-3A46-4C8B-BA95-30978CD51F2B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99C41-1EB8-8F64-B631-7F1BBE2F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3D02C-B407-8DE7-AC93-6A5476679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915" y="989519"/>
            <a:ext cx="4937125" cy="28770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Efinity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Ecogrow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 630-watt LED Grow Light from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Hydrobuilder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400">
                <a:solidFill>
                  <a:schemeClr val="bg1"/>
                </a:solidFill>
              </a:rPr>
              <a:t>Plants segregated by species</a:t>
            </a:r>
          </a:p>
          <a:p>
            <a:r>
              <a:rPr lang="en-US" sz="2200">
                <a:solidFill>
                  <a:schemeClr val="bg1"/>
                </a:solidFill>
              </a:rPr>
              <a:t>Five seeds planted into every pot equidistant from each other</a:t>
            </a: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77D360-1714-A7B9-1802-5D01BB97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07" y="13005"/>
            <a:ext cx="5939104" cy="68630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DE0C28-FF80-60DB-A0D2-483D2DD1E522}"/>
              </a:ext>
            </a:extLst>
          </p:cNvPr>
          <p:cNvSpPr txBox="1">
            <a:spLocks/>
          </p:cNvSpPr>
          <p:nvPr/>
        </p:nvSpPr>
        <p:spPr>
          <a:xfrm>
            <a:off x="166298" y="-3175"/>
            <a:ext cx="10167938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Materials &amp; Methods</a:t>
            </a:r>
          </a:p>
        </p:txBody>
      </p:sp>
      <p:pic>
        <p:nvPicPr>
          <p:cNvPr id="5" name="Picture 4" descr="AZSGC_sunset">
            <a:extLst>
              <a:ext uri="{FF2B5EF4-FFF2-40B4-BE49-F238E27FC236}">
                <a16:creationId xmlns:a16="http://schemas.microsoft.com/office/drawing/2014/main" id="{D8A1964C-7D7D-5F29-6655-E4F46BC8A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7C56899-93E2-F5DC-D2F0-91A285E40419}"/>
              </a:ext>
            </a:extLst>
          </p:cNvPr>
          <p:cNvSpPr/>
          <p:nvPr/>
        </p:nvSpPr>
        <p:spPr>
          <a:xfrm>
            <a:off x="890801" y="4206705"/>
            <a:ext cx="2671643" cy="2487735"/>
          </a:xfrm>
          <a:prstGeom prst="flowChartConnector">
            <a:avLst/>
          </a:prstGeom>
          <a:solidFill>
            <a:srgbClr val="ED7D31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62CA64-356F-9E02-F45D-50BC850C1BDA}"/>
              </a:ext>
            </a:extLst>
          </p:cNvPr>
          <p:cNvSpPr/>
          <p:nvPr/>
        </p:nvSpPr>
        <p:spPr>
          <a:xfrm>
            <a:off x="2053700" y="5447845"/>
            <a:ext cx="340177" cy="60252"/>
          </a:xfrm>
          <a:prstGeom prst="ellipse">
            <a:avLst/>
          </a:prstGeom>
          <a:solidFill>
            <a:srgbClr val="7026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7764D6-40A6-AAF1-CDEE-491BCC15B1F7}"/>
              </a:ext>
            </a:extLst>
          </p:cNvPr>
          <p:cNvSpPr/>
          <p:nvPr/>
        </p:nvSpPr>
        <p:spPr>
          <a:xfrm>
            <a:off x="1486771" y="4899204"/>
            <a:ext cx="340177" cy="60252"/>
          </a:xfrm>
          <a:prstGeom prst="ellipse">
            <a:avLst/>
          </a:prstGeom>
          <a:solidFill>
            <a:srgbClr val="7026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C935DEC-81DF-3C1B-06E4-9F14097CE478}"/>
              </a:ext>
            </a:extLst>
          </p:cNvPr>
          <p:cNvSpPr/>
          <p:nvPr/>
        </p:nvSpPr>
        <p:spPr>
          <a:xfrm>
            <a:off x="1486771" y="5856276"/>
            <a:ext cx="340177" cy="60252"/>
          </a:xfrm>
          <a:prstGeom prst="ellipse">
            <a:avLst/>
          </a:prstGeom>
          <a:solidFill>
            <a:srgbClr val="7026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5352360-70E7-0FE6-D785-A75887B5A420}"/>
              </a:ext>
            </a:extLst>
          </p:cNvPr>
          <p:cNvSpPr/>
          <p:nvPr/>
        </p:nvSpPr>
        <p:spPr>
          <a:xfrm>
            <a:off x="2632819" y="4899204"/>
            <a:ext cx="340177" cy="60252"/>
          </a:xfrm>
          <a:prstGeom prst="ellipse">
            <a:avLst/>
          </a:prstGeom>
          <a:solidFill>
            <a:srgbClr val="7026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206167-07D4-7827-6DF0-CB8DBE664182}"/>
              </a:ext>
            </a:extLst>
          </p:cNvPr>
          <p:cNvSpPr/>
          <p:nvPr/>
        </p:nvSpPr>
        <p:spPr>
          <a:xfrm>
            <a:off x="2632819" y="5856276"/>
            <a:ext cx="340177" cy="60252"/>
          </a:xfrm>
          <a:prstGeom prst="ellipse">
            <a:avLst/>
          </a:prstGeom>
          <a:solidFill>
            <a:srgbClr val="7026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8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477E1-17E4-7A2C-CF50-4A099E5BF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F49AE5-D280-4403-A0BC-F060E394AAE7}"/>
              </a:ext>
            </a:extLst>
          </p:cNvPr>
          <p:cNvSpPr/>
          <p:nvPr/>
        </p:nvSpPr>
        <p:spPr>
          <a:xfrm>
            <a:off x="-128962" y="-105022"/>
            <a:ext cx="12332588" cy="6978174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D44FF-626D-F38D-BF3B-896C8CB2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2183-3A46-4C8B-BA95-30978CD51F2B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754E1-4CB2-7D55-CCF8-8C97DE41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FA8C0-00F6-8283-947D-49DC532E58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482" y="-3175"/>
            <a:ext cx="10167938" cy="11795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BC2E8-ABA0-6B3C-6C45-C6B069A125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769" y="6186106"/>
            <a:ext cx="11020425" cy="34148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MGS-1 Martian regolith and all-purpose compost blend in the ratios: 100:0, 80:20, 60:40, 40:60, and 20:80</a:t>
            </a:r>
            <a:endParaRPr lang="en-US"/>
          </a:p>
          <a:p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2" name="Picture 11" descr="A group of brown circles&#10;&#10;AI-generated content may be incorrect.">
            <a:extLst>
              <a:ext uri="{FF2B5EF4-FFF2-40B4-BE49-F238E27FC236}">
                <a16:creationId xmlns:a16="http://schemas.microsoft.com/office/drawing/2014/main" id="{4C6180FB-178B-CC20-629D-A7F4F199B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02" y="1009858"/>
            <a:ext cx="8900548" cy="5197969"/>
          </a:xfrm>
          <a:prstGeom prst="rect">
            <a:avLst/>
          </a:prstGeom>
        </p:spPr>
      </p:pic>
      <p:pic>
        <p:nvPicPr>
          <p:cNvPr id="9" name="Picture 8" descr="AZSGC_sunset">
            <a:extLst>
              <a:ext uri="{FF2B5EF4-FFF2-40B4-BE49-F238E27FC236}">
                <a16:creationId xmlns:a16="http://schemas.microsoft.com/office/drawing/2014/main" id="{B623BA7E-A411-6BA7-EEA8-220A5EDF2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5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B4F33-A1F0-BFD4-5834-B062AC16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6B81-D1AE-E07F-CF0A-3EC4BD9829A7}"/>
              </a:ext>
            </a:extLst>
          </p:cNvPr>
          <p:cNvSpPr/>
          <p:nvPr/>
        </p:nvSpPr>
        <p:spPr>
          <a:xfrm>
            <a:off x="-131016" y="-137046"/>
            <a:ext cx="12321902" cy="6989058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CC6C2-3E09-4E67-A716-BDCB28A5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2183-3A46-4C8B-BA95-30978CD51F2B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516A6-F067-A882-3F80-3454333E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E04CD-C535-69A0-C367-AA6F3D671E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604" y="2703475"/>
            <a:ext cx="4992933" cy="27338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Daily data collection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pH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Temperature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Humidity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Light Intensity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 descr="AZSGC_sunset">
            <a:extLst>
              <a:ext uri="{FF2B5EF4-FFF2-40B4-BE49-F238E27FC236}">
                <a16:creationId xmlns:a16="http://schemas.microsoft.com/office/drawing/2014/main" id="{11AC6A53-1200-476C-A375-02FA0BCC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6518AB-B29C-C986-D0C2-E5E8188E6DDF}"/>
              </a:ext>
            </a:extLst>
          </p:cNvPr>
          <p:cNvSpPr txBox="1">
            <a:spLocks/>
          </p:cNvSpPr>
          <p:nvPr/>
        </p:nvSpPr>
        <p:spPr>
          <a:xfrm>
            <a:off x="236482" y="-3175"/>
            <a:ext cx="10167938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Materials &amp; Methods</a:t>
            </a:r>
          </a:p>
        </p:txBody>
      </p:sp>
      <p:pic>
        <p:nvPicPr>
          <p:cNvPr id="15" name="Picture 14" descr="Open photo">
            <a:extLst>
              <a:ext uri="{FF2B5EF4-FFF2-40B4-BE49-F238E27FC236}">
                <a16:creationId xmlns:a16="http://schemas.microsoft.com/office/drawing/2014/main" id="{48B7D4EA-72AD-F624-8D72-6D44D4C28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51987" y="-198521"/>
            <a:ext cx="2084832" cy="2755392"/>
          </a:xfrm>
          <a:prstGeom prst="rect">
            <a:avLst/>
          </a:prstGeom>
        </p:spPr>
      </p:pic>
      <p:pic>
        <p:nvPicPr>
          <p:cNvPr id="16" name="Picture 15" descr="Open photo">
            <a:extLst>
              <a:ext uri="{FF2B5EF4-FFF2-40B4-BE49-F238E27FC236}">
                <a16:creationId xmlns:a16="http://schemas.microsoft.com/office/drawing/2014/main" id="{B32AF5D3-EB19-01FC-5779-ECE2CDFB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707" y="2424283"/>
            <a:ext cx="2743200" cy="2075688"/>
          </a:xfrm>
          <a:prstGeom prst="rect">
            <a:avLst/>
          </a:prstGeom>
        </p:spPr>
      </p:pic>
      <p:pic>
        <p:nvPicPr>
          <p:cNvPr id="17" name="Picture 16" descr="Open photo">
            <a:extLst>
              <a:ext uri="{FF2B5EF4-FFF2-40B4-BE49-F238E27FC236}">
                <a16:creationId xmlns:a16="http://schemas.microsoft.com/office/drawing/2014/main" id="{72D4C470-DC9D-65A0-009D-46D083407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8939" y="4303375"/>
            <a:ext cx="2060448" cy="2773680"/>
          </a:xfrm>
          <a:prstGeom prst="rect">
            <a:avLst/>
          </a:prstGeom>
        </p:spPr>
      </p:pic>
      <p:pic>
        <p:nvPicPr>
          <p:cNvPr id="18" name="Picture 17" descr="Open photo">
            <a:extLst>
              <a:ext uri="{FF2B5EF4-FFF2-40B4-BE49-F238E27FC236}">
                <a16:creationId xmlns:a16="http://schemas.microsoft.com/office/drawing/2014/main" id="{E969B456-D1D7-CC80-D53B-2CC6FF149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227" y="138283"/>
            <a:ext cx="2737104" cy="2081784"/>
          </a:xfrm>
          <a:prstGeom prst="rect">
            <a:avLst/>
          </a:prstGeom>
        </p:spPr>
      </p:pic>
      <p:pic>
        <p:nvPicPr>
          <p:cNvPr id="19" name="Picture 18" descr="Open photo">
            <a:extLst>
              <a:ext uri="{FF2B5EF4-FFF2-40B4-BE49-F238E27FC236}">
                <a16:creationId xmlns:a16="http://schemas.microsoft.com/office/drawing/2014/main" id="{7FEE62F7-6890-FD14-6323-BFFFD7DDE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227" y="2424283"/>
            <a:ext cx="2743200" cy="2069592"/>
          </a:xfrm>
          <a:prstGeom prst="rect">
            <a:avLst/>
          </a:prstGeom>
        </p:spPr>
      </p:pic>
      <p:pic>
        <p:nvPicPr>
          <p:cNvPr id="20" name="Picture 19" descr="Open photo">
            <a:extLst>
              <a:ext uri="{FF2B5EF4-FFF2-40B4-BE49-F238E27FC236}">
                <a16:creationId xmlns:a16="http://schemas.microsoft.com/office/drawing/2014/main" id="{4036F6F6-D072-2DC0-F668-E1CDB15A0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4227" y="4661515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A1BEC-8CF2-0C58-27AA-F252E0522579}"/>
              </a:ext>
            </a:extLst>
          </p:cNvPr>
          <p:cNvSpPr/>
          <p:nvPr/>
        </p:nvSpPr>
        <p:spPr>
          <a:xfrm>
            <a:off x="-166363" y="-123497"/>
            <a:ext cx="12409394" cy="7097715"/>
          </a:xfrm>
          <a:prstGeom prst="rect">
            <a:avLst/>
          </a:prstGeom>
          <a:solidFill>
            <a:srgbClr val="1C0D0D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8628A-A070-F464-727B-02F0AF76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C659B-45B4-480A-8A7E-5AEA4892DC02}" type="datetime1"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2E678-23A2-447C-D83F-AD942174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1DD5F-C440-9738-34CA-BB85326A9F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5991" y="6439288"/>
            <a:ext cx="7781421" cy="56709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Figure 1. Mean Saturation Water mL by Regolith Percentage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ZSGC_sunset">
            <a:extLst>
              <a:ext uri="{FF2B5EF4-FFF2-40B4-BE49-F238E27FC236}">
                <a16:creationId xmlns:a16="http://schemas.microsoft.com/office/drawing/2014/main" id="{B29C1ABF-90D5-4419-FE12-1BC019B3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7" y="5856364"/>
            <a:ext cx="651565" cy="1016277"/>
          </a:xfrm>
          <a:prstGeom prst="rect">
            <a:avLst/>
          </a:prstGeom>
        </p:spPr>
      </p:pic>
      <p:pic>
        <p:nvPicPr>
          <p:cNvPr id="8" name="Picture 7" descr="A graph of water saturation&#10;&#10;AI-generated content may be incorrect.">
            <a:extLst>
              <a:ext uri="{FF2B5EF4-FFF2-40B4-BE49-F238E27FC236}">
                <a16:creationId xmlns:a16="http://schemas.microsoft.com/office/drawing/2014/main" id="{543D1F28-827C-5C16-E200-9A6712CFD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66" y="1069445"/>
            <a:ext cx="6200423" cy="528355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BA3BEB0-A0F2-137D-2894-D315295E9D14}"/>
              </a:ext>
            </a:extLst>
          </p:cNvPr>
          <p:cNvSpPr txBox="1">
            <a:spLocks/>
          </p:cNvSpPr>
          <p:nvPr/>
        </p:nvSpPr>
        <p:spPr>
          <a:xfrm>
            <a:off x="236482" y="-3175"/>
            <a:ext cx="10167938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Materials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297040421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E5E13F35-B39D-4AD3-83CF-8F084BB7592F}"/>
</file>

<file path=customXml/itemProps2.xml><?xml version="1.0" encoding="utf-8"?>
<ds:datastoreItem xmlns:ds="http://schemas.openxmlformats.org/officeDocument/2006/customXml" ds:itemID="{E6EDF9C4-AFF1-4B3D-A509-2D3F816F3B79}"/>
</file>

<file path=customXml/itemProps3.xml><?xml version="1.0" encoding="utf-8"?>
<ds:datastoreItem xmlns:ds="http://schemas.openxmlformats.org/officeDocument/2006/customXml" ds:itemID="{68EDB22E-1FB4-4727-A404-1CA20ADC1FA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AccentBoxVTI</vt:lpstr>
      <vt:lpstr>PowerPoint Presentation</vt:lpstr>
      <vt:lpstr>Introduction</vt:lpstr>
      <vt:lpstr>The Problem</vt:lpstr>
      <vt:lpstr>PowerPoint Presentation</vt:lpstr>
      <vt:lpstr>PowerPoint Presentation</vt:lpstr>
      <vt:lpstr>PowerPoint Presentation</vt:lpstr>
      <vt:lpstr>Materials &amp; Methods</vt:lpstr>
      <vt:lpstr>PowerPoint Presentation</vt:lpstr>
      <vt:lpstr>PowerPoint Presentation</vt:lpstr>
      <vt:lpstr>PowerPoint Presentation</vt:lpstr>
      <vt:lpstr>Results  </vt:lpstr>
      <vt:lpstr>Results</vt:lpstr>
      <vt:lpstr>Results</vt:lpstr>
      <vt:lpstr>Conclusion &amp; Next Steps </vt:lpstr>
      <vt:lpstr>Acknowledgments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65</cp:revision>
  <dcterms:created xsi:type="dcterms:W3CDTF">2025-02-12T20:09:43Z</dcterms:created>
  <dcterms:modified xsi:type="dcterms:W3CDTF">2025-04-05T06:10:54Z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